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Alfa Slab On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57482d7bc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57482d7b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52c31352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52c31352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52c31352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52c31352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52c31352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52c31352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57482d7b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57482d7b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57482d7b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57482d7b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57482d7b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57482d7b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57482d7b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57482d7b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57482d7bc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57482d7bc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57482d7bc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57482d7bc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52c31352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52c31352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52c31352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52c31352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52c31352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52c31352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52c31352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52c31352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52c31352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52c31352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57482d7b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57482d7b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57482d7b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57482d7b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52c31352c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52c31352c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Relationship Id="rId5" Type="http://schemas.openxmlformats.org/officeDocument/2006/relationships/image" Target="../media/image39.jpg"/><Relationship Id="rId6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image" Target="../media/image22.gif"/><Relationship Id="rId7" Type="http://schemas.openxmlformats.org/officeDocument/2006/relationships/image" Target="../media/image24.gif"/><Relationship Id="rId8" Type="http://schemas.openxmlformats.org/officeDocument/2006/relationships/image" Target="../media/image2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6.png"/><Relationship Id="rId9" Type="http://schemas.openxmlformats.org/officeDocument/2006/relationships/image" Target="../media/image12.jpg"/><Relationship Id="rId5" Type="http://schemas.openxmlformats.org/officeDocument/2006/relationships/image" Target="../media/image5.jpg"/><Relationship Id="rId6" Type="http://schemas.openxmlformats.org/officeDocument/2006/relationships/image" Target="../media/image34.png"/><Relationship Id="rId7" Type="http://schemas.openxmlformats.org/officeDocument/2006/relationships/image" Target="../media/image18.jp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5.jpg"/><Relationship Id="rId5" Type="http://schemas.openxmlformats.org/officeDocument/2006/relationships/image" Target="../media/image10.jpg"/><Relationship Id="rId6" Type="http://schemas.openxmlformats.org/officeDocument/2006/relationships/image" Target="../media/image37.png"/><Relationship Id="rId7" Type="http://schemas.openxmlformats.org/officeDocument/2006/relationships/image" Target="../media/image1.png"/><Relationship Id="rId8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3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35.jpg"/><Relationship Id="rId5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ML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Mahesh Mohan M 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Centre of Excellence in AI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Institute of Technology Kharagpur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602575" y="397800"/>
            <a:ext cx="645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ons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194000" y="12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Representation in Computer</a:t>
            </a:r>
            <a:r>
              <a:rPr lang="en"/>
              <a:t> 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25" y="699950"/>
            <a:ext cx="8207745" cy="43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Supervised Learning</a:t>
            </a:r>
            <a:endParaRPr/>
          </a:p>
        </p:txBody>
      </p:sp>
      <p:sp>
        <p:nvSpPr>
          <p:cNvPr id="155" name="Google Shape;155;p2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800" y="1360700"/>
            <a:ext cx="1699700" cy="16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" y="0"/>
            <a:ext cx="77193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5">
            <a:alphaModFix/>
          </a:blip>
          <a:srcRect b="2957" l="0" r="21972" t="21411"/>
          <a:stretch/>
        </p:blipFill>
        <p:spPr>
          <a:xfrm>
            <a:off x="7862725" y="3135575"/>
            <a:ext cx="1416175" cy="183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100" y="-30200"/>
            <a:ext cx="1699701" cy="169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7777500" y="-52650"/>
            <a:ext cx="15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Yellow color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831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Biological Motivation - Grandmother Cell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193800" y="-640000"/>
            <a:ext cx="875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grandmother cell is a hypothetical neuron that represents a complex but specific concept or object proposed by cognitive scientist Jerry Letvin in 1969.</a:t>
            </a:r>
            <a:endParaRPr sz="17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25" y="1264250"/>
            <a:ext cx="5111050" cy="36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194000" y="12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Based Solution: Reading Postcode </a:t>
            </a:r>
            <a:endParaRPr/>
          </a:p>
        </p:txBody>
      </p:sp>
      <p:pic>
        <p:nvPicPr>
          <p:cNvPr descr="Researchers Expanded the Popular MNIST Dataset With 50 000 New Images"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0" y="2108250"/>
            <a:ext cx="4646426" cy="278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1321175" y="4802475"/>
            <a:ext cx="67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Data and Labels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5669300" y="4726275"/>
            <a:ext cx="3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Neural Network and Training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825" y="736263"/>
            <a:ext cx="2671350" cy="13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5">
            <a:alphaModFix/>
          </a:blip>
          <a:srcRect b="0" l="0" r="26204" t="0"/>
          <a:stretch/>
        </p:blipFill>
        <p:spPr>
          <a:xfrm>
            <a:off x="4746250" y="1862925"/>
            <a:ext cx="4340950" cy="28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8453825" y="2206875"/>
            <a:ext cx="690300" cy="36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83100" y="-12175"/>
            <a:ext cx="899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r>
              <a:rPr lang="en"/>
              <a:t> for Reading Postcode </a:t>
            </a:r>
            <a:r>
              <a:rPr lang="en" sz="1700"/>
              <a:t>[LeCun </a:t>
            </a:r>
            <a:r>
              <a:rPr i="1" lang="en" sz="1700"/>
              <a:t>et al</a:t>
            </a:r>
            <a:r>
              <a:rPr lang="en" sz="1700"/>
              <a:t>.].</a:t>
            </a:r>
            <a:endParaRPr sz="1700"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75" y="1232250"/>
            <a:ext cx="5476250" cy="342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7"/>
          <p:cNvCxnSpPr/>
          <p:nvPr/>
        </p:nvCxnSpPr>
        <p:spPr>
          <a:xfrm rot="10800000">
            <a:off x="784525" y="4586425"/>
            <a:ext cx="8400" cy="37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7"/>
          <p:cNvSpPr txBox="1"/>
          <p:nvPr/>
        </p:nvSpPr>
        <p:spPr>
          <a:xfrm>
            <a:off x="386075" y="48151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1</a:t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843275" y="45865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3</a:t>
            </a:r>
            <a:endParaRPr/>
          </a:p>
        </p:txBody>
      </p:sp>
      <p:cxnSp>
        <p:nvCxnSpPr>
          <p:cNvPr id="193" name="Google Shape;193;p27"/>
          <p:cNvCxnSpPr/>
          <p:nvPr/>
        </p:nvCxnSpPr>
        <p:spPr>
          <a:xfrm flipH="1" rot="10800000">
            <a:off x="1312375" y="4434025"/>
            <a:ext cx="5700" cy="25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7"/>
          <p:cNvSpPr txBox="1"/>
          <p:nvPr/>
        </p:nvSpPr>
        <p:spPr>
          <a:xfrm>
            <a:off x="1224275" y="48151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5</a:t>
            </a:r>
            <a:endParaRPr/>
          </a:p>
        </p:txBody>
      </p:sp>
      <p:cxnSp>
        <p:nvCxnSpPr>
          <p:cNvPr id="195" name="Google Shape;195;p27"/>
          <p:cNvCxnSpPr/>
          <p:nvPr/>
        </p:nvCxnSpPr>
        <p:spPr>
          <a:xfrm rot="10800000">
            <a:off x="1546525" y="4586425"/>
            <a:ext cx="8400" cy="37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7"/>
          <p:cNvSpPr txBox="1"/>
          <p:nvPr/>
        </p:nvSpPr>
        <p:spPr>
          <a:xfrm>
            <a:off x="2983125" y="47658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cxnSp>
        <p:nvCxnSpPr>
          <p:cNvPr id="197" name="Google Shape;197;p27"/>
          <p:cNvCxnSpPr/>
          <p:nvPr/>
        </p:nvCxnSpPr>
        <p:spPr>
          <a:xfrm rot="10800000">
            <a:off x="3299125" y="4510225"/>
            <a:ext cx="8400" cy="37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7"/>
          <p:cNvSpPr txBox="1"/>
          <p:nvPr/>
        </p:nvSpPr>
        <p:spPr>
          <a:xfrm>
            <a:off x="5862375" y="1586425"/>
            <a:ext cx="333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All images are </a:t>
            </a:r>
            <a:r>
              <a:rPr lang="en" sz="1700">
                <a:solidFill>
                  <a:srgbClr val="0000FF"/>
                </a:solidFill>
              </a:rPr>
              <a:t>28x28</a:t>
            </a:r>
            <a:r>
              <a:rPr lang="en" sz="1700">
                <a:solidFill>
                  <a:schemeClr val="dk1"/>
                </a:solidFill>
              </a:rPr>
              <a:t> grayscale.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</a:rPr>
              <a:t>60k</a:t>
            </a:r>
            <a:r>
              <a:rPr lang="en" sz="1700">
                <a:solidFill>
                  <a:schemeClr val="dk1"/>
                </a:solidFill>
              </a:rPr>
              <a:t> training examples.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</a:rPr>
              <a:t>10k</a:t>
            </a:r>
            <a:r>
              <a:rPr lang="en" sz="1700">
                <a:solidFill>
                  <a:schemeClr val="dk1"/>
                </a:solidFill>
              </a:rPr>
              <a:t> test examples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Output value is integer from </a:t>
            </a:r>
            <a:r>
              <a:rPr lang="en" sz="1700">
                <a:solidFill>
                  <a:srgbClr val="0000FF"/>
                </a:solidFill>
              </a:rPr>
              <a:t>0-9</a:t>
            </a:r>
            <a:endParaRPr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" y="560525"/>
            <a:ext cx="2807150" cy="17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100" y="560551"/>
            <a:ext cx="2807150" cy="175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550" y="560550"/>
            <a:ext cx="2807150" cy="175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100" y="2939775"/>
            <a:ext cx="2807150" cy="17544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577175" y="22947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Translation invariance</a:t>
            </a:r>
            <a:endParaRPr b="1"/>
          </a:p>
        </p:txBody>
      </p:sp>
      <p:sp>
        <p:nvSpPr>
          <p:cNvPr id="208" name="Google Shape;208;p28"/>
          <p:cNvSpPr txBox="1"/>
          <p:nvPr/>
        </p:nvSpPr>
        <p:spPr>
          <a:xfrm>
            <a:off x="3779550" y="22947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Rotation invariance</a:t>
            </a:r>
            <a:endParaRPr b="1"/>
          </a:p>
        </p:txBody>
      </p:sp>
      <p:sp>
        <p:nvSpPr>
          <p:cNvPr id="209" name="Google Shape;209;p28"/>
          <p:cNvSpPr txBox="1"/>
          <p:nvPr/>
        </p:nvSpPr>
        <p:spPr>
          <a:xfrm>
            <a:off x="6979950" y="22947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Scale invariance</a:t>
            </a:r>
            <a:endParaRPr b="1"/>
          </a:p>
        </p:txBody>
      </p:sp>
      <p:sp>
        <p:nvSpPr>
          <p:cNvPr id="210" name="Google Shape;210;p28"/>
          <p:cNvSpPr txBox="1"/>
          <p:nvPr/>
        </p:nvSpPr>
        <p:spPr>
          <a:xfrm>
            <a:off x="653375" y="47331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Squeeze invariance</a:t>
            </a:r>
            <a:endParaRPr b="1"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300" y="2939775"/>
            <a:ext cx="2807150" cy="175446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3721575" y="47331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Stroke-width invariance</a:t>
            </a:r>
            <a:endParaRPr b="1"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8050" y="2939763"/>
            <a:ext cx="2807150" cy="17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6921975" y="46569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Noise invariance</a:t>
            </a:r>
            <a:endParaRPr b="1"/>
          </a:p>
        </p:txBody>
      </p:sp>
      <p:sp>
        <p:nvSpPr>
          <p:cNvPr id="215" name="Google Shape;215;p28"/>
          <p:cNvSpPr txBox="1"/>
          <p:nvPr>
            <p:ph type="title"/>
          </p:nvPr>
        </p:nvSpPr>
        <p:spPr>
          <a:xfrm>
            <a:off x="83100" y="-12175"/>
            <a:ext cx="899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r>
              <a:rPr lang="en"/>
              <a:t> for Reading Postcode </a:t>
            </a:r>
            <a:r>
              <a:rPr lang="en" sz="1700"/>
              <a:t>[LeCun </a:t>
            </a:r>
            <a:r>
              <a:rPr i="1" lang="en" sz="1700"/>
              <a:t>et al</a:t>
            </a:r>
            <a:r>
              <a:rPr lang="en" sz="1700"/>
              <a:t>.].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25" y="0"/>
            <a:ext cx="8277875" cy="46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type="title"/>
          </p:nvPr>
        </p:nvSpPr>
        <p:spPr>
          <a:xfrm>
            <a:off x="0" y="-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Neurons </a:t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258325" y="4463475"/>
            <a:ext cx="894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Synapses refer to </a:t>
            </a:r>
            <a:r>
              <a:rPr b="1" lang="en" sz="1800"/>
              <a:t>the points of contact between neurons where information is passed from one neuron to the next</a:t>
            </a:r>
            <a:r>
              <a:rPr lang="en" sz="1800"/>
              <a:t>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9305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>
            <p:ph type="title"/>
          </p:nvPr>
        </p:nvSpPr>
        <p:spPr>
          <a:xfrm>
            <a:off x="311700" y="3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r>
              <a:rPr lang="en"/>
              <a:t>: Inference/Testing</a:t>
            </a: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4650"/>
            <a:ext cx="4452251" cy="2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 rot="5400000">
            <a:off x="3000225" y="2784475"/>
            <a:ext cx="7863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8378875" y="1548375"/>
            <a:ext cx="258900" cy="288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7958150" y="2846950"/>
            <a:ext cx="258900" cy="21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67975" y="4702125"/>
            <a:ext cx="437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samples extracted from envelope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4303725" y="4141050"/>
            <a:ext cx="258900" cy="21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5067850" y="4757100"/>
            <a:ext cx="34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Artificial Neural Network (ANN)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8586550" y="4680900"/>
            <a:ext cx="6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O/p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7135575" y="1700750"/>
            <a:ext cx="690300" cy="36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b="0" l="0" r="26204" t="0"/>
          <a:stretch/>
        </p:blipFill>
        <p:spPr>
          <a:xfrm>
            <a:off x="2016150" y="1288825"/>
            <a:ext cx="4755525" cy="313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1"/>
          <p:cNvCxnSpPr/>
          <p:nvPr/>
        </p:nvCxnSpPr>
        <p:spPr>
          <a:xfrm>
            <a:off x="5551600" y="824600"/>
            <a:ext cx="5700" cy="73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1"/>
          <p:cNvCxnSpPr/>
          <p:nvPr/>
        </p:nvCxnSpPr>
        <p:spPr>
          <a:xfrm flipH="1" rot="10800000">
            <a:off x="5540825" y="805950"/>
            <a:ext cx="2869500" cy="24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1"/>
          <p:cNvCxnSpPr/>
          <p:nvPr/>
        </p:nvCxnSpPr>
        <p:spPr>
          <a:xfrm>
            <a:off x="8401925" y="814350"/>
            <a:ext cx="8400" cy="1568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1"/>
          <p:cNvSpPr txBox="1"/>
          <p:nvPr/>
        </p:nvSpPr>
        <p:spPr>
          <a:xfrm>
            <a:off x="4087200" y="42837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2. Design Artificial Neural </a:t>
            </a:r>
            <a:r>
              <a:rPr lang="en">
                <a:solidFill>
                  <a:srgbClr val="666666"/>
                </a:solidFill>
              </a:rPr>
              <a:t>Network 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275" y="2382450"/>
            <a:ext cx="2143731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474"/>
            <a:ext cx="3887675" cy="17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type="title"/>
          </p:nvPr>
        </p:nvSpPr>
        <p:spPr>
          <a:xfrm>
            <a:off x="311700" y="3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How to Solve it?</a:t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155925" y="864475"/>
            <a:ext cx="677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Collect Labelled Dataset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Design ANN Architecture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Define Loss Function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Optimize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eights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7564875" y="3729650"/>
            <a:ext cx="155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3. </a:t>
            </a:r>
            <a:r>
              <a:rPr lang="en">
                <a:solidFill>
                  <a:srgbClr val="666666"/>
                </a:solidFill>
              </a:rPr>
              <a:t>Loss Function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783850" y="434942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>
                <a:solidFill>
                  <a:srgbClr val="666666"/>
                </a:solidFill>
              </a:rPr>
              <a:t>Collect </a:t>
            </a:r>
            <a:r>
              <a:rPr lang="en">
                <a:solidFill>
                  <a:srgbClr val="666666"/>
                </a:solidFill>
              </a:rPr>
              <a:t>Labelled dataset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911500" y="422900"/>
            <a:ext cx="227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4</a:t>
            </a:r>
            <a:r>
              <a:rPr lang="en">
                <a:solidFill>
                  <a:srgbClr val="666666"/>
                </a:solidFill>
              </a:rPr>
              <a:t>. Optimize Weight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25" y="2442650"/>
            <a:ext cx="3813525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>
            <a:off x="6111575" y="1653700"/>
            <a:ext cx="765000" cy="41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" y="852412"/>
            <a:ext cx="9090400" cy="38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274100" y="311900"/>
            <a:ext cx="67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22075" y="4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5" y="2550971"/>
            <a:ext cx="3613600" cy="204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725" y="2362009"/>
            <a:ext cx="2681900" cy="237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3" y="19225"/>
            <a:ext cx="2928819" cy="19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351563" y="1884750"/>
            <a:ext cx="25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Robotic Manufacturing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0" l="27185" r="-23692" t="0"/>
          <a:stretch/>
        </p:blipFill>
        <p:spPr>
          <a:xfrm>
            <a:off x="3374750" y="19225"/>
            <a:ext cx="3714826" cy="19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839813" y="1885338"/>
            <a:ext cx="25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AI for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Agriculture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61163" y="4619713"/>
            <a:ext cx="25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Loan Approval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7">
            <a:alphaModFix/>
          </a:blip>
          <a:srcRect b="0" l="-27437" r="0" t="0"/>
          <a:stretch/>
        </p:blipFill>
        <p:spPr>
          <a:xfrm>
            <a:off x="5676100" y="19227"/>
            <a:ext cx="3361952" cy="19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812338" y="1885338"/>
            <a:ext cx="25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Smart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Diagnosis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627027" y="4695925"/>
            <a:ext cx="299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Depression Classification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3633" y="2285812"/>
            <a:ext cx="2882142" cy="13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796250" y="3515175"/>
            <a:ext cx="210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Recommendations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Deep Learning Has Reinvented Quality Control in Manufacturing—but It Hasn't  Gone Far Enough - IEEE Spectrum" id="82" name="Google Shape;8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26175" y="3943825"/>
            <a:ext cx="2617825" cy="114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122075" y="4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ML didn’t take-off in 90’s?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26800" y="701750"/>
            <a:ext cx="87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accent4"/>
                </a:solidFill>
              </a:rPr>
              <a:t>Most techniques for ML are already developed before 1990s!</a:t>
            </a:r>
            <a:r>
              <a:rPr lang="en" sz="1700">
                <a:solidFill>
                  <a:schemeClr val="accent4"/>
                </a:solidFill>
              </a:rPr>
              <a:t>   </a:t>
            </a:r>
            <a:r>
              <a:rPr lang="en" sz="1700"/>
              <a:t>       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122075" y="4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ML didn’t take-off in 90’s?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35825" y="1183250"/>
            <a:ext cx="663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i="1" lang="en" sz="2200"/>
              <a:t>Limited</a:t>
            </a:r>
            <a:r>
              <a:rPr i="1" lang="en" sz="2200"/>
              <a:t> big data availability</a:t>
            </a:r>
            <a:endParaRPr i="1" sz="22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i="1" lang="en" sz="2200"/>
              <a:t>Limited </a:t>
            </a:r>
            <a:r>
              <a:rPr i="1" lang="en" sz="2200"/>
              <a:t>computational power to crunch data</a:t>
            </a:r>
            <a:r>
              <a:rPr lang="en" sz="1700"/>
              <a:t>             </a:t>
            </a:r>
            <a:endParaRPr sz="1700"/>
          </a:p>
        </p:txBody>
      </p:sp>
      <p:sp>
        <p:nvSpPr>
          <p:cNvPr id="95" name="Google Shape;95;p17"/>
          <p:cNvSpPr txBox="1"/>
          <p:nvPr/>
        </p:nvSpPr>
        <p:spPr>
          <a:xfrm>
            <a:off x="326800" y="701750"/>
            <a:ext cx="87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accent4"/>
                </a:solidFill>
              </a:rPr>
              <a:t>Most techniques for AI are already developed before 1990s!</a:t>
            </a:r>
            <a:r>
              <a:rPr lang="en" sz="1700">
                <a:solidFill>
                  <a:schemeClr val="accent4"/>
                </a:solidFill>
              </a:rPr>
              <a:t>   </a:t>
            </a:r>
            <a:r>
              <a:rPr lang="en" sz="1700"/>
              <a:t>       </a:t>
            </a:r>
            <a:endParaRPr sz="1700"/>
          </a:p>
        </p:txBody>
      </p:sp>
      <p:pic>
        <p:nvPicPr>
          <p:cNvPr descr="Gallery of Giant, Ancient Computers | WIRED"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5" y="2219100"/>
            <a:ext cx="3745550" cy="29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750" y="2219100"/>
            <a:ext cx="4607163" cy="29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775" y="1122575"/>
            <a:ext cx="3143675" cy="20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122075" y="4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ML is trending now?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769375" y="762675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999999"/>
                </a:solidFill>
              </a:rPr>
              <a:t>Big data availability</a:t>
            </a:r>
            <a:r>
              <a:rPr lang="en" sz="1700" u="sng">
                <a:solidFill>
                  <a:srgbClr val="999999"/>
                </a:solidFill>
              </a:rPr>
              <a:t>   </a:t>
            </a:r>
            <a:r>
              <a:rPr lang="en" sz="1700" u="sng"/>
              <a:t> </a:t>
            </a:r>
            <a:r>
              <a:rPr lang="en" sz="1700"/>
              <a:t>         </a:t>
            </a:r>
            <a:endParaRPr sz="1700"/>
          </a:p>
        </p:txBody>
      </p:sp>
      <p:sp>
        <p:nvSpPr>
          <p:cNvPr id="105" name="Google Shape;105;p18"/>
          <p:cNvSpPr txBox="1"/>
          <p:nvPr/>
        </p:nvSpPr>
        <p:spPr>
          <a:xfrm>
            <a:off x="4623300" y="7150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999999"/>
                </a:solidFill>
              </a:rPr>
              <a:t>Computational power to crunch data</a:t>
            </a:r>
            <a:r>
              <a:rPr b="1" lang="en" sz="1700" u="sng">
                <a:solidFill>
                  <a:srgbClr val="0000FF"/>
                </a:solidFill>
              </a:rPr>
              <a:t>  </a:t>
            </a:r>
            <a:endParaRPr b="1" sz="1700" u="sng">
              <a:solidFill>
                <a:srgbClr val="0000FF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115450"/>
            <a:ext cx="1076150" cy="10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1498325" y="14575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One trillion</a:t>
            </a:r>
            <a:r>
              <a:rPr lang="en"/>
              <a:t> images.</a:t>
            </a:r>
            <a:endParaRPr/>
          </a:p>
        </p:txBody>
      </p:sp>
      <p:cxnSp>
        <p:nvCxnSpPr>
          <p:cNvPr id="108" name="Google Shape;108;p18"/>
          <p:cNvCxnSpPr/>
          <p:nvPr/>
        </p:nvCxnSpPr>
        <p:spPr>
          <a:xfrm>
            <a:off x="4414925" y="946275"/>
            <a:ext cx="8400" cy="40320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75" y="2134024"/>
            <a:ext cx="450650" cy="4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878200" y="21603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350 million</a:t>
            </a:r>
            <a:r>
              <a:rPr lang="en"/>
              <a:t> images uploaded </a:t>
            </a:r>
            <a:r>
              <a:rPr b="1" lang="en"/>
              <a:t>per day</a:t>
            </a:r>
            <a:r>
              <a:rPr lang="en"/>
              <a:t>.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7225" y="2661100"/>
            <a:ext cx="1186305" cy="10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954400" y="29985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100 hrs of video</a:t>
            </a:r>
            <a:r>
              <a:rPr lang="en"/>
              <a:t> uploaded </a:t>
            </a:r>
            <a:r>
              <a:rPr b="1" lang="en"/>
              <a:t>per minute</a:t>
            </a:r>
            <a:r>
              <a:rPr lang="en"/>
              <a:t>.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06051" y="3705050"/>
            <a:ext cx="1977115" cy="6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6537" y="3166949"/>
            <a:ext cx="2841283" cy="1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259200" y="38367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2.5 Petabytes</a:t>
            </a:r>
            <a:r>
              <a:rPr lang="en"/>
              <a:t> data </a:t>
            </a:r>
            <a:r>
              <a:rPr b="1" lang="en"/>
              <a:t>every minute</a:t>
            </a:r>
            <a:r>
              <a:rPr lang="en"/>
              <a:t>.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5146525" y="479690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processing units - GPUs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94000" y="12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Motivating Example: Reading Postcode 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07" y="699950"/>
            <a:ext cx="6049894" cy="28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0" l="0" r="0" t="49609"/>
          <a:stretch/>
        </p:blipFill>
        <p:spPr>
          <a:xfrm>
            <a:off x="4422475" y="3824849"/>
            <a:ext cx="4422499" cy="11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49609" l="0" r="0" t="0"/>
          <a:stretch/>
        </p:blipFill>
        <p:spPr>
          <a:xfrm>
            <a:off x="58825" y="3766000"/>
            <a:ext cx="4422499" cy="11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194000" y="12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Motivating Example: Reading Postcode 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450" y="623750"/>
            <a:ext cx="4434675" cy="45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49609" l="40254" r="39785" t="0"/>
          <a:stretch/>
        </p:blipFill>
        <p:spPr>
          <a:xfrm>
            <a:off x="332502" y="699951"/>
            <a:ext cx="874224" cy="11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1647725" y="1006325"/>
            <a:ext cx="635700" cy="36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325" y="1545225"/>
            <a:ext cx="6003675" cy="364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title"/>
          </p:nvPr>
        </p:nvSpPr>
        <p:spPr>
          <a:xfrm>
            <a:off x="194000" y="12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Motivating Example: Reading Postcode 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0" l="0" r="0" t="49609"/>
          <a:stretch/>
        </p:blipFill>
        <p:spPr>
          <a:xfrm>
            <a:off x="6224996" y="734167"/>
            <a:ext cx="2608243" cy="67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b="49609" l="0" r="0" t="0"/>
          <a:stretch/>
        </p:blipFill>
        <p:spPr>
          <a:xfrm>
            <a:off x="3651463" y="699950"/>
            <a:ext cx="2608243" cy="67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573950"/>
            <a:ext cx="3292950" cy="339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4">
            <a:alphaModFix/>
          </a:blip>
          <a:srcRect b="49609" l="40254" r="39785" t="0"/>
          <a:stretch/>
        </p:blipFill>
        <p:spPr>
          <a:xfrm>
            <a:off x="1214900" y="623747"/>
            <a:ext cx="698016" cy="921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1"/>
          <p:cNvCxnSpPr/>
          <p:nvPr/>
        </p:nvCxnSpPr>
        <p:spPr>
          <a:xfrm flipH="1">
            <a:off x="3396125" y="770925"/>
            <a:ext cx="23700" cy="4237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